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Nunito" pitchFamily="2" charset="77"/>
      <p:regular r:id="rId52"/>
      <p:bold r:id="rId53"/>
      <p:italic r:id="rId54"/>
      <p:boldItalic r:id="rId55"/>
    </p:embeddedFont>
    <p:embeddedFont>
      <p:font typeface="Roboto" panose="02000000000000000000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0952"/>
  </p:normalViewPr>
  <p:slideViewPr>
    <p:cSldViewPr snapToGrid="0">
      <p:cViewPr varScale="1">
        <p:scale>
          <a:sx n="137" d="100"/>
          <a:sy n="137" d="100"/>
        </p:scale>
        <p:origin x="14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d0e51f5ad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d0e51f5ad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bd0e51f5a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bd0e51f5a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c98815bf3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c98815bf3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c9881604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bc9881604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be6c0d8ac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be6c0d8ac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bc9881604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bc9881604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bc9881604a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bc9881604a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bc9881604a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bc9881604a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bc98815bf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bc98815bf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bca6975fb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bca6975fb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4c4c021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b4c4c021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c9881604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c9881604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be6c0d8aca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be6c0d8aca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c98815bf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bc98815bf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c9881604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bc9881604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d0045018c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bd0045018c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bd0e51f5ad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bd0e51f5ad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be6c0d8aca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be6c0d8aca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bd0e51f5a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bd0e51f5a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bd0045018c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bd0045018c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bd0045018c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bd0045018c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3e73089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3e73089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be6c0d8a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be6c0d8a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bd0045018c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bd0045018c_2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bdc7a13ba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bdc7a13ba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bc9881604a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bc9881604a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bc9881604a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bc9881604a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bc9881604a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bc9881604a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ba3df1a44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ba3df1a44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be6c0d8aca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be6c0d8aca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bca6975fb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bca6975fbe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bd0e51f5a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bd0e51f5a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4c4c021a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b4c4c021a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bca6975fb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bca6975fbe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bd0e51f5a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bd0e51f5ad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bd0e51f5a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bd0e51f5a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be6c0d8aca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be6c0d8aca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bd0e51f5ad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bd0e51f5ad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be6c0d8aca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be6c0d8aca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c98815bf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c98815bf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bca6975fb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bca6975fb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ca6975fb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ca6975fb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bca6975fb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bca6975fb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b4c4c021a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b4c4c021a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mailto:melaney.grenz@springfield.k12.or.us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subTitle" idx="1"/>
          </p:nvPr>
        </p:nvSpPr>
        <p:spPr>
          <a:xfrm>
            <a:off x="2195000" y="3753250"/>
            <a:ext cx="4961100" cy="12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00"/>
                </a:solidFill>
                <a:highlight>
                  <a:srgbClr val="7F6000"/>
                </a:highlight>
              </a:rPr>
              <a:t>School Based TBI Teams</a:t>
            </a:r>
            <a:endParaRPr sz="2600">
              <a:solidFill>
                <a:srgbClr val="FFFF00"/>
              </a:solidFill>
              <a:highlight>
                <a:srgbClr val="7F6000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highlight>
                  <a:srgbClr val="FFFF00"/>
                </a:highlight>
              </a:rPr>
              <a:t>Melaney Grenz, M.S,CCC-SLP</a:t>
            </a:r>
            <a:endParaRPr sz="2600">
              <a:highlight>
                <a:srgbClr val="FFFF00"/>
              </a:highlight>
            </a:endParaRPr>
          </a:p>
        </p:txBody>
      </p:sp>
      <p:pic>
        <p:nvPicPr>
          <p:cNvPr id="129" name="Google Shape;12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8374" y="574100"/>
            <a:ext cx="4067249" cy="33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25" y="200250"/>
            <a:ext cx="7941300" cy="474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>
            <a:spLocks noGrp="1"/>
          </p:cNvSpPr>
          <p:nvPr>
            <p:ph type="title"/>
          </p:nvPr>
        </p:nvSpPr>
        <p:spPr>
          <a:xfrm>
            <a:off x="819150" y="8029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Implications for School Health</a:t>
            </a:r>
            <a:endParaRPr u="sng"/>
          </a:p>
        </p:txBody>
      </p:sp>
      <p:sp>
        <p:nvSpPr>
          <p:cNvPr id="193" name="Google Shape;193;p2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Researchers have discovered that some school staff and some medical providers have varying knowledge when it comes to concussion management.</a:t>
            </a:r>
            <a:endParaRPr sz="17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>
              <a:solidFill>
                <a:srgbClr val="000000"/>
              </a:solidFill>
            </a:endParaRP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>
                <a:solidFill>
                  <a:srgbClr val="000000"/>
                </a:solidFill>
              </a:rPr>
              <a:t>There needs to be a concerted statewide and Department of Education (ODE) endorsed effort to train staff on aspects of RTL (Return to Learn) Concussion Management.</a:t>
            </a:r>
            <a:endParaRPr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00"/>
                </a:highlight>
              </a:rPr>
              <a:t>TBI Studies in process at the present time</a:t>
            </a:r>
            <a:endParaRPr>
              <a:highlight>
                <a:srgbClr val="FFFF00"/>
              </a:highlight>
            </a:endParaRPr>
          </a:p>
        </p:txBody>
      </p:sp>
      <p:sp>
        <p:nvSpPr>
          <p:cNvPr id="199" name="Google Shape;199;p2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4458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  <a:highlight>
                  <a:srgbClr val="FFFFFF"/>
                </a:highlight>
              </a:rPr>
              <a:t>B-JUST TEAM STUDY (EUROPE AND USA) - incarcerated youth </a:t>
            </a:r>
            <a:endParaRPr sz="22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  <a:highlight>
                  <a:srgbClr val="FFFFFF"/>
                </a:highlight>
              </a:rPr>
              <a:t>CDC Studies </a:t>
            </a:r>
            <a:r>
              <a:rPr lang="en" sz="2200">
                <a:solidFill>
                  <a:srgbClr val="000000"/>
                </a:solidFill>
              </a:rPr>
              <a:t>- on going</a:t>
            </a:r>
            <a:endParaRPr sz="2200">
              <a:solidFill>
                <a:srgbClr val="000000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  <a:highlight>
                  <a:srgbClr val="FFFFFF"/>
                </a:highlight>
              </a:rPr>
              <a:t>cbirt.org </a:t>
            </a:r>
            <a:r>
              <a:rPr lang="en" sz="2200">
                <a:solidFill>
                  <a:srgbClr val="000000"/>
                </a:solidFill>
              </a:rPr>
              <a:t>- ongoing studies</a:t>
            </a:r>
            <a:endParaRPr sz="2200">
              <a:solidFill>
                <a:srgbClr val="000000"/>
              </a:solidFill>
            </a:endParaRPr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2925" y="1620475"/>
            <a:ext cx="2881934" cy="244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>
            <a:spLocks noGrp="1"/>
          </p:cNvSpPr>
          <p:nvPr>
            <p:ph type="title"/>
          </p:nvPr>
        </p:nvSpPr>
        <p:spPr>
          <a:xfrm>
            <a:off x="1605238" y="154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Signs and Symptoms of a Concussion</a:t>
            </a:r>
            <a:endParaRPr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475" y="727075"/>
            <a:ext cx="729066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286" y="854699"/>
            <a:ext cx="8037424" cy="318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>
            <a:spLocks noGrp="1"/>
          </p:cNvSpPr>
          <p:nvPr>
            <p:ph type="title"/>
          </p:nvPr>
        </p:nvSpPr>
        <p:spPr>
          <a:xfrm>
            <a:off x="692000" y="290000"/>
            <a:ext cx="7092000" cy="6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TBI/ABI</a:t>
            </a:r>
            <a:endParaRPr/>
          </a:p>
        </p:txBody>
      </p:sp>
      <p:pic>
        <p:nvPicPr>
          <p:cNvPr id="217" name="Google Shape;2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2575" y="803025"/>
            <a:ext cx="5759900" cy="399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8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24" name="Google Shape;2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541325"/>
            <a:ext cx="7505702" cy="4060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81800" cy="12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ighlight>
                  <a:srgbClr val="FFFF00"/>
                </a:highlight>
              </a:rPr>
              <a:t>My student sustained a concussion, TBI,ABI now what?”</a:t>
            </a:r>
            <a:endParaRPr u="sng">
              <a:highlight>
                <a:srgbClr val="FFFF00"/>
              </a:highlight>
            </a:endParaRPr>
          </a:p>
        </p:txBody>
      </p:sp>
      <p:sp>
        <p:nvSpPr>
          <p:cNvPr id="230" name="Google Shape;230;p29"/>
          <p:cNvSpPr txBox="1">
            <a:spLocks noGrp="1"/>
          </p:cNvSpPr>
          <p:nvPr>
            <p:ph type="body" idx="1"/>
          </p:nvPr>
        </p:nvSpPr>
        <p:spPr>
          <a:xfrm>
            <a:off x="431025" y="1494200"/>
            <a:ext cx="8431800" cy="32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Run to the crisis- DO NOT sit back… Time is of the essence, and a liability could be looming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Get permission to obtain information (ROI’s) out immediately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Gather records, and prepare to meet with the family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Call in other professionals to help, contact ME, contact cbirt.org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I have the necessary data now what?</a:t>
            </a:r>
            <a:endParaRPr u="sng"/>
          </a:p>
        </p:txBody>
      </p:sp>
      <p:sp>
        <p:nvSpPr>
          <p:cNvPr id="236" name="Google Shape;236;p3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/>
              <a:t>-</a:t>
            </a:r>
            <a:r>
              <a:rPr lang="en" sz="2400">
                <a:solidFill>
                  <a:srgbClr val="4A86E8"/>
                </a:solidFill>
              </a:rPr>
              <a:t>IEP </a:t>
            </a:r>
            <a:r>
              <a:rPr lang="en" sz="2400"/>
              <a:t>vs. </a:t>
            </a:r>
            <a:r>
              <a:rPr lang="en" sz="2400">
                <a:solidFill>
                  <a:srgbClr val="9900FF"/>
                </a:solidFill>
              </a:rPr>
              <a:t>504 Plan</a:t>
            </a:r>
            <a:endParaRPr sz="2400">
              <a:solidFill>
                <a:srgbClr val="9900FF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sz="2400">
                <a:solidFill>
                  <a:srgbClr val="000000"/>
                </a:solidFill>
                <a:highlight>
                  <a:schemeClr val="dk1"/>
                </a:highlight>
              </a:rPr>
              <a:t>Short term modifications </a:t>
            </a:r>
            <a:endParaRPr sz="2400">
              <a:solidFill>
                <a:srgbClr val="000000"/>
              </a:solidFill>
              <a:highlight>
                <a:schemeClr val="dk1"/>
              </a:highlight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highlight>
                <a:schemeClr val="dk1"/>
              </a:highlight>
            </a:endParaRPr>
          </a:p>
          <a:p>
            <a:pPr marL="457200" lvl="0" indent="-3810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Eligibility?</a:t>
            </a:r>
            <a:endParaRPr sz="2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>
            <a:spLocks noGrp="1"/>
          </p:cNvSpPr>
          <p:nvPr>
            <p:ph type="title"/>
          </p:nvPr>
        </p:nvSpPr>
        <p:spPr>
          <a:xfrm>
            <a:off x="409550" y="332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Slocum’s Accommodations-</a:t>
            </a:r>
            <a:r>
              <a:rPr lang="en" sz="2300"/>
              <a:t>Dr. Koester,Dr. Watson-Stites</a:t>
            </a:r>
            <a:endParaRPr sz="2300"/>
          </a:p>
        </p:txBody>
      </p:sp>
      <p:pic>
        <p:nvPicPr>
          <p:cNvPr id="242" name="Google Shape;2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1275" y="905500"/>
            <a:ext cx="4454300" cy="378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Disclosures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have no financial disclosures:-)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Eligibility</a:t>
            </a:r>
            <a:endParaRPr/>
          </a:p>
        </p:txBody>
      </p:sp>
      <p:sp>
        <p:nvSpPr>
          <p:cNvPr id="248" name="Google Shape;248;p32"/>
          <p:cNvSpPr txBox="1">
            <a:spLocks noGrp="1"/>
          </p:cNvSpPr>
          <p:nvPr>
            <p:ph type="body" idx="1"/>
          </p:nvPr>
        </p:nvSpPr>
        <p:spPr>
          <a:xfrm>
            <a:off x="819150" y="1684100"/>
            <a:ext cx="7505700" cy="27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3F3F3"/>
                </a:highlight>
              </a:rPr>
              <a:t>Oregon= 74,034 students aged 6-21 with eligibilities</a:t>
            </a:r>
            <a:endParaRPr sz="1800">
              <a:solidFill>
                <a:srgbClr val="000000"/>
              </a:solidFill>
              <a:highlight>
                <a:srgbClr val="F3F3F3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</a:rPr>
              <a:t>-260 TBI eligibilities in the entire state of oregon</a:t>
            </a:r>
            <a:endParaRPr sz="18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highlight>
                  <a:srgbClr val="00FFFF"/>
                </a:highlight>
              </a:rPr>
              <a:t>SPS</a:t>
            </a:r>
            <a:r>
              <a:rPr lang="en" sz="1800">
                <a:solidFill>
                  <a:srgbClr val="000000"/>
                </a:solidFill>
              </a:rPr>
              <a:t>= 11,000 students - 1700 with eligibilities, and 1 student with a TBI eligibility!!!!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-504’s in Lane Co.=54 (that I am involved in and/or know about)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highlight>
                <a:srgbClr val="FF0000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421700" cy="6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House Bill 4140</a:t>
            </a:r>
            <a:endParaRPr u="sng"/>
          </a:p>
        </p:txBody>
      </p:sp>
      <p:sp>
        <p:nvSpPr>
          <p:cNvPr id="254" name="Google Shape;254;p33"/>
          <p:cNvSpPr txBox="1">
            <a:spLocks noGrp="1"/>
          </p:cNvSpPr>
          <p:nvPr>
            <p:ph type="body" idx="1"/>
          </p:nvPr>
        </p:nvSpPr>
        <p:spPr>
          <a:xfrm>
            <a:off x="819150" y="1463600"/>
            <a:ext cx="7421700" cy="27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>
                <a:solidFill>
                  <a:srgbClr val="000000"/>
                </a:solidFill>
              </a:rPr>
              <a:t>This measure requires ODE to develop a form by August 1, 2021 to use with students diagnosed with a concussion or another brain injury. This form must describe the academic accommodations available to a given student.</a:t>
            </a:r>
            <a:endParaRPr sz="2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4"/>
          <p:cNvSpPr txBox="1">
            <a:spLocks noGrp="1"/>
          </p:cNvSpPr>
          <p:nvPr>
            <p:ph type="body" idx="1"/>
          </p:nvPr>
        </p:nvSpPr>
        <p:spPr>
          <a:xfrm>
            <a:off x="420600" y="434700"/>
            <a:ext cx="8302800" cy="42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i="1" u="sng">
                <a:highlight>
                  <a:srgbClr val="FFFFFF"/>
                </a:highlight>
              </a:rPr>
              <a:t>Why not just give a student a different eligibility? OHI, CD, SLD???</a:t>
            </a:r>
            <a:endParaRPr sz="2100" b="1" i="1" u="sng"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100" b="1" i="1" u="sng">
              <a:highlight>
                <a:srgbClr val="FFFFFF"/>
              </a:highlight>
            </a:endParaRPr>
          </a:p>
          <a:p>
            <a:pPr marL="457200" lvl="0" indent="-361950" algn="l" rtl="0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Greater variability over time and setting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Knowledge of TBI can be lost over time, but effects not lost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Long term need for support, may occur after students no longer eligible under another eligibility</a:t>
            </a:r>
            <a:endParaRPr sz="2100" b="1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 b="1"/>
              <a:t>Consequences of TBI may not be recognized as disability</a:t>
            </a:r>
            <a:endParaRPr sz="2100"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5"/>
          <p:cNvSpPr txBox="1">
            <a:spLocks noGrp="1"/>
          </p:cNvSpPr>
          <p:nvPr>
            <p:ph type="title"/>
          </p:nvPr>
        </p:nvSpPr>
        <p:spPr>
          <a:xfrm>
            <a:off x="1150900" y="483100"/>
            <a:ext cx="7359900" cy="5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FFFFF"/>
                </a:solidFill>
                <a:highlight>
                  <a:srgbClr val="B7B7B7"/>
                </a:highlight>
              </a:rPr>
              <a:t>LT Consequences of Incorrect Eligibility</a:t>
            </a:r>
            <a:endParaRPr u="sng">
              <a:solidFill>
                <a:srgbClr val="FFFFFF"/>
              </a:solidFill>
              <a:highlight>
                <a:srgbClr val="B7B7B7"/>
              </a:highlight>
            </a:endParaRPr>
          </a:p>
        </p:txBody>
      </p:sp>
      <p:sp>
        <p:nvSpPr>
          <p:cNvPr id="265" name="Google Shape;265;p35"/>
          <p:cNvSpPr txBox="1">
            <a:spLocks noGrp="1"/>
          </p:cNvSpPr>
          <p:nvPr>
            <p:ph type="body" idx="1"/>
          </p:nvPr>
        </p:nvSpPr>
        <p:spPr>
          <a:xfrm>
            <a:off x="311700" y="10513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●"/>
            </a:pPr>
            <a:r>
              <a:rPr lang="en" sz="2300" b="1">
                <a:solidFill>
                  <a:srgbClr val="000000"/>
                </a:solidFill>
              </a:rPr>
              <a:t>Disability Determination Services benefits</a:t>
            </a:r>
            <a:endParaRPr sz="2300" b="1">
              <a:solidFill>
                <a:srgbClr val="000000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●"/>
            </a:pPr>
            <a:r>
              <a:rPr lang="en" sz="2300" b="1">
                <a:solidFill>
                  <a:srgbClr val="000000"/>
                </a:solidFill>
              </a:rPr>
              <a:t>Vocational Rehab Services</a:t>
            </a:r>
            <a:endParaRPr sz="2300" b="1">
              <a:solidFill>
                <a:srgbClr val="000000"/>
              </a:solidFill>
            </a:endParaRPr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●"/>
            </a:pPr>
            <a:r>
              <a:rPr lang="en" sz="2300" b="1">
                <a:solidFill>
                  <a:srgbClr val="000000"/>
                </a:solidFill>
              </a:rPr>
              <a:t> Changes in mental health, behaviors at home, school, work, educational attainment over time, college experience (504 Plan, Disability Services)</a:t>
            </a:r>
            <a:endParaRPr sz="2300"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150" y="204250"/>
            <a:ext cx="6452876" cy="469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>
            <a:spLocks noGrp="1"/>
          </p:cNvSpPr>
          <p:nvPr>
            <p:ph type="title"/>
          </p:nvPr>
        </p:nvSpPr>
        <p:spPr>
          <a:xfrm>
            <a:off x="819150" y="4335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Credible History?</a:t>
            </a:r>
            <a:endParaRPr/>
          </a:p>
        </p:txBody>
      </p:sp>
      <p:pic>
        <p:nvPicPr>
          <p:cNvPr id="276" name="Google Shape;2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200" y="1159950"/>
            <a:ext cx="8375575" cy="296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251300" cy="6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Guided Credible History Interview Process</a:t>
            </a:r>
            <a:endParaRPr u="sng"/>
          </a:p>
        </p:txBody>
      </p:sp>
      <p:sp>
        <p:nvSpPr>
          <p:cNvPr id="282" name="Google Shape;282;p38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For cases where medical documentation cannot be obtained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It is a carefully crafted interview used with a reliable and credible source to thoroughly explore a student or family’s report of a possible TBI. 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Used in place of a medical or health statement</a:t>
            </a:r>
            <a:endParaRPr sz="1800" b="1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925" y="341100"/>
            <a:ext cx="7856152" cy="446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775" y="300725"/>
            <a:ext cx="7694332" cy="43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575" y="494500"/>
            <a:ext cx="6757924" cy="415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311700" y="254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Background</a:t>
            </a:r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557275" y="977925"/>
            <a:ext cx="5964000" cy="16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23" b="1"/>
              <a:t>B.A, Communication Disorders, Minot State U</a:t>
            </a:r>
            <a:endParaRPr sz="3823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823" b="1"/>
              <a:t>B.Sc, Elementary Education and Education of the Deaf, Minot State U</a:t>
            </a:r>
            <a:endParaRPr sz="3823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823" b="1"/>
              <a:t>M.Sc, Communication Disorders, U of O</a:t>
            </a:r>
            <a:endParaRPr sz="3823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6801" y="721850"/>
            <a:ext cx="2038448" cy="247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275" y="2793500"/>
            <a:ext cx="2178275" cy="186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42"/>
          <p:cNvPicPr preferRelativeResize="0"/>
          <p:nvPr/>
        </p:nvPicPr>
        <p:blipFill rotWithShape="1">
          <a:blip r:embed="rId3">
            <a:alphaModFix/>
          </a:blip>
          <a:srcRect l="-1370" r="1370"/>
          <a:stretch/>
        </p:blipFill>
        <p:spPr>
          <a:xfrm>
            <a:off x="1326900" y="556688"/>
            <a:ext cx="6490205" cy="403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900" y="515938"/>
            <a:ext cx="6122649" cy="411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12" y="468526"/>
            <a:ext cx="8222975" cy="435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700" y="493913"/>
            <a:ext cx="7818060" cy="415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6"/>
          <p:cNvSpPr txBox="1">
            <a:spLocks noGrp="1"/>
          </p:cNvSpPr>
          <p:nvPr>
            <p:ph type="body" idx="1"/>
          </p:nvPr>
        </p:nvSpPr>
        <p:spPr>
          <a:xfrm>
            <a:off x="1038325" y="1366500"/>
            <a:ext cx="72426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b="1" u="sng">
              <a:highlight>
                <a:srgbClr val="00FFFF"/>
              </a:highlight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Screen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Identify 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Intervene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Use evidence based practices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Accommodate needs</a:t>
            </a:r>
            <a:endParaRPr sz="2000" b="1">
              <a:highlight>
                <a:srgbClr val="FFFFFF"/>
              </a:highlight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highlight>
                  <a:srgbClr val="FFFFFF"/>
                </a:highlight>
              </a:rPr>
              <a:t>Monitor and change as needed</a:t>
            </a:r>
            <a:endParaRPr sz="2000" b="1">
              <a:highlight>
                <a:srgbClr val="FFFFFF"/>
              </a:highlight>
            </a:endParaRPr>
          </a:p>
        </p:txBody>
      </p:sp>
      <p:sp>
        <p:nvSpPr>
          <p:cNvPr id="323" name="Google Shape;323;p46"/>
          <p:cNvSpPr txBox="1"/>
          <p:nvPr/>
        </p:nvSpPr>
        <p:spPr>
          <a:xfrm>
            <a:off x="1664725" y="652625"/>
            <a:ext cx="59898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700" b="1" u="sng">
                <a:solidFill>
                  <a:schemeClr val="dk2"/>
                </a:solidFill>
                <a:highlight>
                  <a:srgbClr val="00FFFF"/>
                </a:highlight>
                <a:latin typeface="Calibri"/>
                <a:ea typeface="Calibri"/>
                <a:cs typeface="Calibri"/>
                <a:sym typeface="Calibri"/>
              </a:rPr>
              <a:t>What Does the School Based Team Do?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7"/>
          <p:cNvSpPr txBox="1">
            <a:spLocks noGrp="1"/>
          </p:cNvSpPr>
          <p:nvPr>
            <p:ph type="body" idx="1"/>
          </p:nvPr>
        </p:nvSpPr>
        <p:spPr>
          <a:xfrm>
            <a:off x="482400" y="711300"/>
            <a:ext cx="8179200" cy="37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i="1" u="sng">
                <a:highlight>
                  <a:srgbClr val="93C47D"/>
                </a:highlight>
              </a:rPr>
              <a:t>Lane Co. Concussion Management Team</a:t>
            </a:r>
            <a:endParaRPr sz="2800" b="1" i="1" u="sng">
              <a:highlight>
                <a:srgbClr val="93C47D"/>
              </a:highlight>
            </a:endParaRPr>
          </a:p>
          <a:p>
            <a:pPr marL="457200" lvl="0" indent="-349250" algn="l" rtl="0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Ryann Watson-Stites (Neuropsychologist), Karen Angel (Psychologist,) Jim Wright, McKay Sohlberg, Mick Koester, (Sports Medicine, M.D) Jeff Frank (Pediatric Neurologist), myself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 one time month to discuss students that we share - medical and education 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We have a close relationship with one goal in mind - RTL and RTP safely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Ryann’s temporary accommodations (previous slide)</a:t>
            </a:r>
            <a:endParaRPr sz="19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8"/>
          <p:cNvSpPr txBox="1">
            <a:spLocks noGrp="1"/>
          </p:cNvSpPr>
          <p:nvPr>
            <p:ph type="title"/>
          </p:nvPr>
        </p:nvSpPr>
        <p:spPr>
          <a:xfrm>
            <a:off x="222675" y="213675"/>
            <a:ext cx="70113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feels to the child</a:t>
            </a:r>
            <a:endParaRPr/>
          </a:p>
        </p:txBody>
      </p:sp>
      <p:pic>
        <p:nvPicPr>
          <p:cNvPr id="334" name="Google Shape;33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825" y="831375"/>
            <a:ext cx="7140974" cy="40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251300" cy="6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Students Say After B.I.</a:t>
            </a:r>
            <a:endParaRPr/>
          </a:p>
        </p:txBody>
      </p:sp>
      <p:sp>
        <p:nvSpPr>
          <p:cNvPr id="340" name="Google Shape;340;p49"/>
          <p:cNvSpPr txBox="1">
            <a:spLocks noGrp="1"/>
          </p:cNvSpPr>
          <p:nvPr>
            <p:ph type="body" idx="1"/>
          </p:nvPr>
        </p:nvSpPr>
        <p:spPr>
          <a:xfrm>
            <a:off x="819150" y="1449200"/>
            <a:ext cx="7505700" cy="29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 study for twice as long as I used to, but I’m doing much worse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 can’t remember anything I read no matter how many times I re-read the same thing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 study hard and then I take the test and can’t remember the answers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Essay questions are so hard! I need 20 minutes to think of what I need to say and then the time runs out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I’m so tired I can hardly get through the school day</a:t>
            </a:r>
            <a:endParaRPr sz="1900" b="1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b="1"/>
              <a:t>I get distracted so easily</a:t>
            </a:r>
            <a:endParaRPr sz="1900" b="1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3375" y="448800"/>
            <a:ext cx="7017249" cy="408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75" y="311825"/>
            <a:ext cx="8135296" cy="4343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>
            <a:spLocks noGrp="1"/>
          </p:cNvSpPr>
          <p:nvPr>
            <p:ph type="title"/>
          </p:nvPr>
        </p:nvSpPr>
        <p:spPr>
          <a:xfrm>
            <a:off x="170775" y="298900"/>
            <a:ext cx="6976200" cy="8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				</a:t>
            </a:r>
            <a:r>
              <a:rPr lang="en" u="sng">
                <a:highlight>
                  <a:srgbClr val="FFFF00"/>
                </a:highlight>
              </a:rPr>
              <a:t>Professional </a:t>
            </a:r>
            <a:r>
              <a:rPr lang="en" u="sng">
                <a:solidFill>
                  <a:srgbClr val="38761D"/>
                </a:solidFill>
                <a:highlight>
                  <a:srgbClr val="FFFF00"/>
                </a:highlight>
              </a:rPr>
              <a:t>Career</a:t>
            </a:r>
            <a:endParaRPr u="sng">
              <a:solidFill>
                <a:srgbClr val="38761D"/>
              </a:solidFill>
              <a:highlight>
                <a:srgbClr val="FFFF00"/>
              </a:highlight>
            </a:endParaRPr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1"/>
          </p:nvPr>
        </p:nvSpPr>
        <p:spPr>
          <a:xfrm>
            <a:off x="445200" y="1321000"/>
            <a:ext cx="8253600" cy="30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SLP, TAG Coordinator,  504 Coordinator in SPS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-TOSA (Special Ed. Dept.)-2008-9 (Nine LONG months)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PRN work in SNF’s, Hospitals since 1999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Private Practice since 1999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Oregon TBI Team since 1999 - Now Lane Co. Liaison </a:t>
            </a:r>
            <a:endParaRPr sz="2100">
              <a:solidFill>
                <a:srgbClr val="000000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●"/>
            </a:pPr>
            <a:r>
              <a:rPr lang="en" sz="2100">
                <a:solidFill>
                  <a:srgbClr val="000000"/>
                </a:solidFill>
              </a:rPr>
              <a:t>Lane Co. Concussion Management Team in junction with U of O, Slocum Medical Center, and Lane County public schools</a:t>
            </a:r>
            <a:endParaRPr sz="21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9123" y="525213"/>
            <a:ext cx="7221299" cy="409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3"/>
          <p:cNvSpPr txBox="1">
            <a:spLocks noGrp="1"/>
          </p:cNvSpPr>
          <p:nvPr>
            <p:ph type="title"/>
          </p:nvPr>
        </p:nvSpPr>
        <p:spPr>
          <a:xfrm>
            <a:off x="227500" y="424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highlight>
                  <a:srgbClr val="00FFFF"/>
                </a:highlight>
              </a:rPr>
              <a:t>RETURN TO LEARN (RTL)</a:t>
            </a:r>
            <a:endParaRPr u="sng">
              <a:highlight>
                <a:srgbClr val="00FFFF"/>
              </a:highlight>
            </a:endParaRPr>
          </a:p>
        </p:txBody>
      </p:sp>
      <p:sp>
        <p:nvSpPr>
          <p:cNvPr id="361" name="Google Shape;361;p53"/>
          <p:cNvSpPr txBox="1">
            <a:spLocks noGrp="1"/>
          </p:cNvSpPr>
          <p:nvPr>
            <p:ph type="body" idx="1"/>
          </p:nvPr>
        </p:nvSpPr>
        <p:spPr>
          <a:xfrm>
            <a:off x="866725" y="1435075"/>
            <a:ext cx="7458000" cy="30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Goal of returning to school soon - We don’t sit at home in dark rooms for several weeks anymore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Normalization of activities - What is our New Normal?!?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Educational Accommodations - these may change often over time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Differentiated Instruction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Student goals and requirements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Teacher Education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504 or IEP/SPED Services (this is a LEGAL DOCUMENT) - it must be followed (THIS IS NOT A BUFFET TABLE!!!)</a:t>
            </a:r>
            <a:endParaRPr sz="1800" b="1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5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68" name="Google Shape;36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3775" y="193139"/>
            <a:ext cx="9144000" cy="4950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265400" cy="5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 TEST</a:t>
            </a:r>
            <a:endParaRPr/>
          </a:p>
        </p:txBody>
      </p:sp>
      <p:sp>
        <p:nvSpPr>
          <p:cNvPr id="374" name="Google Shape;374;p55"/>
          <p:cNvSpPr txBox="1">
            <a:spLocks noGrp="1"/>
          </p:cNvSpPr>
          <p:nvPr>
            <p:ph type="body" idx="1"/>
          </p:nvPr>
        </p:nvSpPr>
        <p:spPr>
          <a:xfrm>
            <a:off x="871350" y="1435050"/>
            <a:ext cx="7401300" cy="28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TBI is the most prevalent eligibility category in special education in Oregon. 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Most students diagnosed with brain injuries receive special education services. 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When students return to school after TBI, their level of functioning remains fairly constant over time.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Specific accommodations and accommodations designated for a student rarely change in a given student’s academic career.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6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Every student who sustains a concussion, TBI, ABI needs an IEP.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All states require a medical diagnosis/medical statement documenting the injury before an IEP, 504 Plan can be initiated.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20357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700" b="1"/>
              <a:t>Most school staff are abundantly aware of TBI.</a:t>
            </a:r>
            <a:r>
              <a:rPr lang="en" sz="1700" b="1">
                <a:highlight>
                  <a:srgbClr val="FF0000"/>
                </a:highlight>
              </a:rPr>
              <a:t>(F)</a:t>
            </a:r>
            <a:endParaRPr sz="1700" b="1">
              <a:highlight>
                <a:srgbClr val="FF0000"/>
              </a:highlight>
            </a:endParaRPr>
          </a:p>
          <a:p>
            <a:pPr marL="457200" lvl="0" indent="-30416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" sz="1400" b="1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Athletes who have sustained three or more concussions are more likely to have long-term cognitive issues.</a:t>
            </a:r>
            <a:r>
              <a:rPr lang="en" sz="1400" b="1">
                <a:solidFill>
                  <a:srgbClr val="000000"/>
                </a:solidFill>
                <a:highlight>
                  <a:srgbClr val="FF0000"/>
                </a:highlight>
                <a:latin typeface="Roboto"/>
                <a:ea typeface="Roboto"/>
                <a:cs typeface="Roboto"/>
                <a:sym typeface="Roboto"/>
              </a:rPr>
              <a:t>(T)</a:t>
            </a:r>
            <a:endParaRPr sz="1400" b="1">
              <a:solidFill>
                <a:srgbClr val="000000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6"/>
          <p:cNvSpPr txBox="1">
            <a:spLocks noGrp="1"/>
          </p:cNvSpPr>
          <p:nvPr>
            <p:ph type="body" idx="1"/>
          </p:nvPr>
        </p:nvSpPr>
        <p:spPr>
          <a:xfrm>
            <a:off x="808925" y="464450"/>
            <a:ext cx="6749400" cy="14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endParaRPr sz="141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410"/>
              <a:t>		</a:t>
            </a:r>
            <a:r>
              <a:rPr lang="en" sz="2310"/>
              <a:t>	</a:t>
            </a:r>
            <a:r>
              <a:rPr lang="en" sz="2800" b="1"/>
              <a:t>MELANEY GRENZ, M.S,CCC-SLP</a:t>
            </a:r>
            <a:endParaRPr sz="2800" b="1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en" sz="1900" b="1"/>
              <a:t>				</a:t>
            </a:r>
            <a:endParaRPr sz="1400" b="1"/>
          </a:p>
        </p:txBody>
      </p:sp>
      <p:sp>
        <p:nvSpPr>
          <p:cNvPr id="380" name="Google Shape;380;p56"/>
          <p:cNvSpPr txBox="1"/>
          <p:nvPr/>
        </p:nvSpPr>
        <p:spPr>
          <a:xfrm>
            <a:off x="1984950" y="1724675"/>
            <a:ext cx="5174100" cy="23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 sz="2020">
                <a:solidFill>
                  <a:schemeClr val="dk2"/>
                </a:solidFill>
                <a:highlight>
                  <a:srgbClr val="00FFFF"/>
                </a:highlight>
                <a:latin typeface="Calibri"/>
                <a:ea typeface="Calibri"/>
                <a:cs typeface="Calibri"/>
                <a:sym typeface="Calibri"/>
              </a:rPr>
              <a:t>TBI Liaison for Lane County</a:t>
            </a:r>
            <a:endParaRPr sz="2020">
              <a:solidFill>
                <a:schemeClr val="dk2"/>
              </a:solidFill>
              <a:highlight>
                <a:srgbClr val="00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 sz="2020">
                <a:solidFill>
                  <a:schemeClr val="dk2"/>
                </a:solidFill>
                <a:highlight>
                  <a:srgbClr val="00FFFF"/>
                </a:highlight>
                <a:latin typeface="Calibri"/>
                <a:ea typeface="Calibri"/>
                <a:cs typeface="Calibri"/>
                <a:sym typeface="Calibri"/>
              </a:rPr>
              <a:t>541.513.1169</a:t>
            </a:r>
            <a:endParaRPr sz="2020">
              <a:solidFill>
                <a:schemeClr val="dk2"/>
              </a:solidFill>
              <a:highlight>
                <a:srgbClr val="00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 sz="2020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melaney.grenz@springfield.k12.or.us</a:t>
            </a:r>
            <a:endParaRPr sz="202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None/>
            </a:pPr>
            <a:r>
              <a:rPr lang="en" sz="2020">
                <a:solidFill>
                  <a:schemeClr val="dk2"/>
                </a:solidFill>
                <a:highlight>
                  <a:srgbClr val="00FFFF"/>
                </a:highlight>
                <a:latin typeface="Calibri"/>
                <a:ea typeface="Calibri"/>
                <a:cs typeface="Calibri"/>
                <a:sym typeface="Calibri"/>
              </a:rPr>
              <a:t>https://cbirt.org/tbi-team</a:t>
            </a:r>
            <a:endParaRPr sz="2020">
              <a:solidFill>
                <a:schemeClr val="dk2"/>
              </a:solidFill>
              <a:highlight>
                <a:srgbClr val="00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308000" cy="7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References</a:t>
            </a:r>
            <a:endParaRPr u="sng"/>
          </a:p>
        </p:txBody>
      </p:sp>
      <p:sp>
        <p:nvSpPr>
          <p:cNvPr id="386" name="Google Shape;386;p5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McAvoy,Karen, Eagan-Johnson, Brenda, Dymacek, Rosalie, Hooper, Stephen, McCart, Melissa, Tyler, Janet , Establishing Consensus for Essential Elements in Returning to Learn Following Concussion, Journal of School Health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Nagele, Drew, Hooper, Stephen, Hildebrant, Kristin, McCart, Melissa, Dettmer, Judy, Gland (2019) Under Identification of Students with Long Term Disability from Moderate to Severe TBI: Analysis of Causes and Potential Remedies,Physical Disabilities: Education and Related Services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>
            <a:spLocks noGrp="1"/>
          </p:cNvSpPr>
          <p:nvPr>
            <p:ph type="title"/>
          </p:nvPr>
        </p:nvSpPr>
        <p:spPr>
          <a:xfrm>
            <a:off x="790725" y="874025"/>
            <a:ext cx="73080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MEDIA ATTENTION RE: TBI</a:t>
            </a:r>
            <a:endParaRPr u="sng"/>
          </a:p>
        </p:txBody>
      </p:sp>
      <p:sp>
        <p:nvSpPr>
          <p:cNvPr id="155" name="Google Shape;155;p17"/>
          <p:cNvSpPr txBox="1">
            <a:spLocks noGrp="1"/>
          </p:cNvSpPr>
          <p:nvPr>
            <p:ph type="body" idx="1"/>
          </p:nvPr>
        </p:nvSpPr>
        <p:spPr>
          <a:xfrm>
            <a:off x="905100" y="1079025"/>
            <a:ext cx="3966300" cy="12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 b="1">
              <a:highlight>
                <a:srgbClr val="FF0000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5"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5" b="1">
                <a:highlight>
                  <a:srgbClr val="00FF00"/>
                </a:highlight>
              </a:rPr>
              <a:t>** Gronkowski - 20 concussions in his career</a:t>
            </a:r>
            <a:endParaRPr sz="1605" b="1">
              <a:highlight>
                <a:srgbClr val="00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FFF00"/>
              </a:highlight>
            </a:endParaRPr>
          </a:p>
        </p:txBody>
      </p:sp>
      <p:pic>
        <p:nvPicPr>
          <p:cNvPr id="156" name="Google Shape;15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85544" y="2571750"/>
            <a:ext cx="2116681" cy="180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8772" y="2349522"/>
            <a:ext cx="2042300" cy="2214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7"/>
          <p:cNvSpPr txBox="1"/>
          <p:nvPr/>
        </p:nvSpPr>
        <p:spPr>
          <a:xfrm>
            <a:off x="5043200" y="1656925"/>
            <a:ext cx="3495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** Chris Miller sustained 8 concussions</a:t>
            </a:r>
            <a:endParaRPr sz="17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436100" cy="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Media Attention (Continued)</a:t>
            </a:r>
            <a:endParaRPr u="sng"/>
          </a:p>
        </p:txBody>
      </p:sp>
      <p:sp>
        <p:nvSpPr>
          <p:cNvPr id="164" name="Google Shape;164;p18"/>
          <p:cNvSpPr txBox="1">
            <a:spLocks noGrp="1"/>
          </p:cNvSpPr>
          <p:nvPr>
            <p:ph type="body" idx="1"/>
          </p:nvPr>
        </p:nvSpPr>
        <p:spPr>
          <a:xfrm>
            <a:off x="749550" y="1534525"/>
            <a:ext cx="7505700" cy="26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70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 b="1"/>
              <a:t>In the state of Oregon:</a:t>
            </a:r>
            <a:endParaRPr sz="1550" b="1"/>
          </a:p>
          <a:p>
            <a:pPr marL="457200" lvl="0" indent="-3270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 b="1"/>
              <a:t>1.) Max’s Law (2009 OR Senate Bill 348))</a:t>
            </a:r>
            <a:endParaRPr sz="1550" b="1"/>
          </a:p>
          <a:p>
            <a:pPr marL="457200" lvl="0" indent="-3270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 b="1"/>
              <a:t>2.) Jenna’s Law (2013 OR Senate Bill 721)</a:t>
            </a:r>
            <a:endParaRPr sz="1550" b="1"/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 b="1"/>
          </a:p>
          <a:p>
            <a:pPr marL="457200" lvl="0" indent="-3270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50"/>
              <a:buChar char="●"/>
            </a:pPr>
            <a:r>
              <a:rPr lang="en" sz="1550" b="1">
                <a:highlight>
                  <a:srgbClr val="FFFF00"/>
                </a:highlight>
              </a:rPr>
              <a:t>I love sports - play them safely </a:t>
            </a:r>
            <a:endParaRPr sz="1550" b="1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0" b="1">
              <a:highlight>
                <a:srgbClr val="FFFF00"/>
              </a:highlight>
            </a:endParaRPr>
          </a:p>
          <a:p>
            <a:pPr marL="457200" lvl="0" indent="-3143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700" b="1"/>
              <a:t>Broad response in athletics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Athletic trainer presence growing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Education for coaches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Education for parents/students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Education for officials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Equipment changes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Player safety programs </a:t>
            </a:r>
            <a:r>
              <a:rPr lang="en" sz="1550" b="1">
                <a:solidFill>
                  <a:srgbClr val="40BBD3"/>
                </a:solidFill>
              </a:rPr>
              <a:t>⚫ </a:t>
            </a:r>
            <a:r>
              <a:rPr lang="en" sz="1550" b="1"/>
              <a:t>Creation of policies and procedures</a:t>
            </a:r>
            <a:endParaRPr sz="1550" b="1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5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251300" cy="5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Pre-Test TBI 101 (</a:t>
            </a:r>
            <a:r>
              <a:rPr lang="en" sz="2555"/>
              <a:t>True or False)</a:t>
            </a:r>
            <a:endParaRPr sz="2555"/>
          </a:p>
        </p:txBody>
      </p:sp>
      <p:sp>
        <p:nvSpPr>
          <p:cNvPr id="170" name="Google Shape;170;p19"/>
          <p:cNvSpPr txBox="1">
            <a:spLocks noGrp="1"/>
          </p:cNvSpPr>
          <p:nvPr>
            <p:ph type="body" idx="1"/>
          </p:nvPr>
        </p:nvSpPr>
        <p:spPr>
          <a:xfrm>
            <a:off x="454675" y="1349825"/>
            <a:ext cx="8184000" cy="33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TBI is the most prevalent eligibility category in special education in Oregon.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Most students diagnosed with brain injuries receive special education services.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When students return to school after TBI, their level of functioning remains fairly constant over time.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Specific accommodations and accommodations designated for a student rarely change in a given student’s academic career.</a:t>
            </a:r>
            <a:endParaRPr sz="16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Every student who sustains a concussion, TBI, ABI needs an IEP.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All states require a medical diagnosis/medical statement documenting the injury before an IEP, 504 Plan can be initiated.</a:t>
            </a:r>
            <a:endParaRPr sz="1700" b="1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Most school staff are abundantly aware of TBI.</a:t>
            </a:r>
            <a:endParaRPr sz="1700" b="1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AutoNum type="arabicPeriod"/>
            </a:pPr>
            <a:r>
              <a:rPr lang="en" sz="1400" b="1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Athletes who have sustained three or more concussions are more likely to have long-term cognitive issues.</a:t>
            </a:r>
            <a:endParaRPr sz="1400" b="1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Melissa McCart Studies</a:t>
            </a:r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body" idx="1"/>
          </p:nvPr>
        </p:nvSpPr>
        <p:spPr>
          <a:xfrm>
            <a:off x="716925" y="2357300"/>
            <a:ext cx="40146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2110" b="1"/>
              <a:t>How much do educator’s really know about TBI? </a:t>
            </a:r>
            <a:endParaRPr sz="2110" b="1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endParaRPr sz="1510" b="1"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0725" y="1380475"/>
            <a:ext cx="3758050" cy="321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5725" y="222387"/>
            <a:ext cx="5510851" cy="4698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1357</Words>
  <Application>Microsoft Macintosh PowerPoint</Application>
  <PresentationFormat>On-screen Show (16:9)</PresentationFormat>
  <Paragraphs>133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Roboto</vt:lpstr>
      <vt:lpstr>Calibri</vt:lpstr>
      <vt:lpstr>Arial</vt:lpstr>
      <vt:lpstr>Nunito</vt:lpstr>
      <vt:lpstr>Shift</vt:lpstr>
      <vt:lpstr>PowerPoint Presentation</vt:lpstr>
      <vt:lpstr>Disclosures</vt:lpstr>
      <vt:lpstr>My Background</vt:lpstr>
      <vt:lpstr>          Professional Career</vt:lpstr>
      <vt:lpstr>MEDIA ATTENTION RE: TBI</vt:lpstr>
      <vt:lpstr>Media Attention (Continued)</vt:lpstr>
      <vt:lpstr>Pre-Test TBI 101 (True or False)</vt:lpstr>
      <vt:lpstr>Melissa McCart Studies</vt:lpstr>
      <vt:lpstr>PowerPoint Presentation</vt:lpstr>
      <vt:lpstr>PowerPoint Presentation</vt:lpstr>
      <vt:lpstr>Implications for School Health</vt:lpstr>
      <vt:lpstr>TBI Studies in process at the present time</vt:lpstr>
      <vt:lpstr>Signs and Symptoms of a Concussion</vt:lpstr>
      <vt:lpstr>PowerPoint Presentation</vt:lpstr>
      <vt:lpstr>TBI/ABI</vt:lpstr>
      <vt:lpstr>PowerPoint Presentation</vt:lpstr>
      <vt:lpstr>My student sustained a concussion, TBI,ABI now what?”</vt:lpstr>
      <vt:lpstr>I have the necessary data now what?</vt:lpstr>
      <vt:lpstr>Slocum’s Accommodations-Dr. Koester,Dr. Watson-Stites</vt:lpstr>
      <vt:lpstr>IDEA Eligibility</vt:lpstr>
      <vt:lpstr>House Bill 4140</vt:lpstr>
      <vt:lpstr>PowerPoint Presentation</vt:lpstr>
      <vt:lpstr>LT Consequences of Incorrect Eligibility</vt:lpstr>
      <vt:lpstr>PowerPoint Presentation</vt:lpstr>
      <vt:lpstr>What is a Credible History?</vt:lpstr>
      <vt:lpstr>Guided Credible History Interview Process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it feels to the child</vt:lpstr>
      <vt:lpstr>What Students Say After B.I.</vt:lpstr>
      <vt:lpstr>PowerPoint Presentation</vt:lpstr>
      <vt:lpstr>PowerPoint Presentation</vt:lpstr>
      <vt:lpstr>PowerPoint Presentation</vt:lpstr>
      <vt:lpstr>RETURN TO LEARN (RTL)</vt:lpstr>
      <vt:lpstr>PowerPoint Presentation</vt:lpstr>
      <vt:lpstr>POST TEST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Jim Wright</cp:lastModifiedBy>
  <cp:revision>2</cp:revision>
  <dcterms:modified xsi:type="dcterms:W3CDTF">2021-02-22T22:05:16Z</dcterms:modified>
</cp:coreProperties>
</file>